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16" r:id="rId2"/>
    <p:sldId id="547" r:id="rId3"/>
    <p:sldId id="481" r:id="rId4"/>
    <p:sldId id="548" r:id="rId5"/>
    <p:sldId id="588" r:id="rId6"/>
    <p:sldId id="482" r:id="rId7"/>
    <p:sldId id="430" r:id="rId8"/>
    <p:sldId id="471" r:id="rId9"/>
    <p:sldId id="550" r:id="rId10"/>
    <p:sldId id="589" r:id="rId11"/>
    <p:sldId id="472" r:id="rId12"/>
    <p:sldId id="577" r:id="rId13"/>
    <p:sldId id="473" r:id="rId14"/>
    <p:sldId id="590" r:id="rId15"/>
    <p:sldId id="591" r:id="rId16"/>
    <p:sldId id="562" r:id="rId17"/>
    <p:sldId id="479" r:id="rId18"/>
    <p:sldId id="491" r:id="rId19"/>
    <p:sldId id="492" r:id="rId20"/>
    <p:sldId id="493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52" y="-32"/>
      </p:cViewPr>
      <p:guideLst>
        <p:guide orient="horz" pos="2134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tags" Target="../tags/tag15.xml"/><Relationship Id="rId7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tags" Target="../tags/tag18.xml"/><Relationship Id="rId7" Type="http://schemas.openxmlformats.org/officeDocument/2006/relationships/image" Target="../media/image12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tiff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6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21.xml"/><Relationship Id="rId7" Type="http://schemas.openxmlformats.org/officeDocument/2006/relationships/image" Target="../media/image2.jpeg"/><Relationship Id="rId12" Type="http://schemas.openxmlformats.org/officeDocument/2006/relationships/image" Target="../media/image36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5.png"/><Relationship Id="rId5" Type="http://schemas.openxmlformats.org/officeDocument/2006/relationships/tags" Target="../tags/tag23.xml"/><Relationship Id="rId10" Type="http://schemas.openxmlformats.org/officeDocument/2006/relationships/image" Target="../media/image39.jpeg"/><Relationship Id="rId4" Type="http://schemas.openxmlformats.org/officeDocument/2006/relationships/tags" Target="../tags/tag22.xml"/><Relationship Id="rId9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tags" Target="../tags/tag9.xml"/><Relationship Id="rId7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tags" Target="../tags/tag12.xml"/><Relationship Id="rId7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括　号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四则运算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1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含括号的四则混合运算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TextBox 7"/>
          <p:cNvSpPr txBox="1"/>
          <p:nvPr/>
        </p:nvSpPr>
        <p:spPr>
          <a:xfrm>
            <a:off x="527050" y="1341120"/>
            <a:ext cx="111556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96÷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＋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的基础上加上中括号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“[ ]”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，变成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另一个算式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96÷[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＋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×2]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，运算顺序怎样？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TextBox 25"/>
          <p:cNvSpPr txBox="1"/>
          <p:nvPr/>
        </p:nvSpPr>
        <p:spPr>
          <a:xfrm>
            <a:off x="3781425" y="3376930"/>
            <a:ext cx="4628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</a:t>
            </a:r>
            <a:r>
              <a:rPr lang="en-US" altLang="zh-CN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÷[</a:t>
            </a:r>
            <a:r>
              <a:rPr lang="zh-CN" altLang="en-US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12+4</a:t>
            </a:r>
            <a:r>
              <a:rPr lang="zh-CN" altLang="en-US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×2</a:t>
            </a:r>
            <a:r>
              <a:rPr lang="en-US" altLang="zh-CN" sz="4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zh-CN" altLang="en-US" sz="4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271770" y="4162425"/>
            <a:ext cx="1719580" cy="0"/>
          </a:xfrm>
          <a:prstGeom prst="line">
            <a:avLst/>
          </a:prstGeom>
          <a:ln w="222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Other_2"/>
          <p:cNvSpPr/>
          <p:nvPr>
            <p:custDataLst>
              <p:tags r:id="rId1"/>
            </p:custDataLst>
          </p:nvPr>
        </p:nvSpPr>
        <p:spPr>
          <a:xfrm rot="5400000">
            <a:off x="5934075" y="4284980"/>
            <a:ext cx="594995" cy="506730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37B5D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Other_2"/>
          <p:cNvSpPr/>
          <p:nvPr>
            <p:custDataLst>
              <p:tags r:id="rId2"/>
            </p:custDataLst>
          </p:nvPr>
        </p:nvSpPr>
        <p:spPr>
          <a:xfrm rot="5400000">
            <a:off x="7468235" y="4284980"/>
            <a:ext cx="594995" cy="506730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37B5D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Other_6"/>
          <p:cNvSpPr/>
          <p:nvPr>
            <p:custDataLst>
              <p:tags r:id="rId3"/>
            </p:custDataLst>
          </p:nvPr>
        </p:nvSpPr>
        <p:spPr>
          <a:xfrm rot="5400000">
            <a:off x="3893820" y="4284980"/>
            <a:ext cx="596900" cy="508635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40C2A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67725" y="4788937"/>
            <a:ext cx="57606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411249" y="4789273"/>
            <a:ext cx="57606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40876" y="4789468"/>
            <a:ext cx="57606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6" grpId="0" bldLvl="0" animBg="1"/>
      <p:bldP spid="8" grpId="0" bldLvl="0" animBg="1"/>
      <p:bldP spid="9" grpId="0" bldLvl="0" animBg="1"/>
      <p:bldP spid="12" grpId="0"/>
      <p:bldP spid="10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" name="TextBox 25"/>
          <p:cNvSpPr txBox="1"/>
          <p:nvPr/>
        </p:nvSpPr>
        <p:spPr>
          <a:xfrm>
            <a:off x="4264025" y="81915"/>
            <a:ext cx="4628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</a:t>
            </a:r>
            <a:r>
              <a:rPr lang="en-US" altLang="zh-CN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÷[</a:t>
            </a:r>
            <a:r>
              <a:rPr lang="zh-CN" altLang="en-US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12+4</a:t>
            </a:r>
            <a:r>
              <a:rPr lang="zh-CN" altLang="en-US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×2</a:t>
            </a:r>
            <a:r>
              <a:rPr lang="en-US" altLang="zh-CN" sz="4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zh-CN" altLang="en-US" sz="4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54370" y="867410"/>
            <a:ext cx="1719580" cy="0"/>
          </a:xfrm>
          <a:prstGeom prst="line">
            <a:avLst/>
          </a:prstGeom>
          <a:ln w="222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2"/>
          <p:cNvSpPr/>
          <p:nvPr>
            <p:custDataLst>
              <p:tags r:id="rId1"/>
            </p:custDataLst>
          </p:nvPr>
        </p:nvSpPr>
        <p:spPr>
          <a:xfrm rot="5400000">
            <a:off x="6416675" y="989965"/>
            <a:ext cx="594995" cy="506730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37B5D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Other_2"/>
          <p:cNvSpPr/>
          <p:nvPr>
            <p:custDataLst>
              <p:tags r:id="rId2"/>
            </p:custDataLst>
          </p:nvPr>
        </p:nvSpPr>
        <p:spPr>
          <a:xfrm rot="5400000">
            <a:off x="7950835" y="989965"/>
            <a:ext cx="594995" cy="506730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37B5D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MH_Other_6"/>
          <p:cNvSpPr/>
          <p:nvPr>
            <p:custDataLst>
              <p:tags r:id="rId3"/>
            </p:custDataLst>
          </p:nvPr>
        </p:nvSpPr>
        <p:spPr>
          <a:xfrm rot="5400000">
            <a:off x="4376420" y="989965"/>
            <a:ext cx="596900" cy="508635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40C2A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50325" y="1493922"/>
            <a:ext cx="57606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893849" y="1494258"/>
            <a:ext cx="57606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23476" y="1494453"/>
            <a:ext cx="57606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</a:p>
        </p:txBody>
      </p:sp>
      <p:sp>
        <p:nvSpPr>
          <p:cNvPr id="18" name="矩形 17"/>
          <p:cNvSpPr/>
          <p:nvPr/>
        </p:nvSpPr>
        <p:spPr>
          <a:xfrm>
            <a:off x="2411679" y="2246561"/>
            <a:ext cx="445452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96÷[</a:t>
            </a:r>
            <a:r>
              <a:rPr lang="zh-CN" altLang="en-US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12+4</a:t>
            </a:r>
            <a:r>
              <a:rPr lang="zh-CN" altLang="en-US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×2]</a:t>
            </a:r>
          </a:p>
        </p:txBody>
      </p:sp>
      <p:sp>
        <p:nvSpPr>
          <p:cNvPr id="21" name="TextBox 34"/>
          <p:cNvSpPr txBox="1"/>
          <p:nvPr/>
        </p:nvSpPr>
        <p:spPr>
          <a:xfrm>
            <a:off x="2043184" y="3059484"/>
            <a:ext cx="332166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96÷[16×2</a:t>
            </a:r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 </a:t>
            </a:r>
          </a:p>
        </p:txBody>
      </p:sp>
      <p:sp>
        <p:nvSpPr>
          <p:cNvPr id="22" name="TextBox 35"/>
          <p:cNvSpPr txBox="1"/>
          <p:nvPr/>
        </p:nvSpPr>
        <p:spPr>
          <a:xfrm>
            <a:off x="2043430" y="3872230"/>
            <a:ext cx="23063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96÷32</a:t>
            </a:r>
          </a:p>
        </p:txBody>
      </p:sp>
      <p:sp>
        <p:nvSpPr>
          <p:cNvPr id="23" name="TextBox 36"/>
          <p:cNvSpPr txBox="1"/>
          <p:nvPr/>
        </p:nvSpPr>
        <p:spPr>
          <a:xfrm>
            <a:off x="2043587" y="4587170"/>
            <a:ext cx="142514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=3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5377815" y="3083911"/>
            <a:ext cx="4244026" cy="605790"/>
            <a:chOff x="5443749" y="2198895"/>
            <a:chExt cx="3528688" cy="582338"/>
          </a:xfrm>
        </p:grpSpPr>
        <p:sp>
          <p:nvSpPr>
            <p:cNvPr id="26" name="矩形 25"/>
            <p:cNvSpPr/>
            <p:nvPr/>
          </p:nvSpPr>
          <p:spPr>
            <a:xfrm>
              <a:off x="6084971" y="2198895"/>
              <a:ext cx="2786624" cy="582338"/>
            </a:xfrm>
            <a:prstGeom prst="rect">
              <a:avLst/>
            </a:prstGeom>
            <a:noFill/>
            <a:ln w="254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7" name="直接箭头连接符 26"/>
            <p:cNvCxnSpPr/>
            <p:nvPr/>
          </p:nvCxnSpPr>
          <p:spPr>
            <a:xfrm>
              <a:off x="5443749" y="2508039"/>
              <a:ext cx="535889" cy="0"/>
            </a:xfrm>
            <a:prstGeom prst="straightConnector1">
              <a:avLst/>
            </a:prstGeom>
            <a:ln w="57150">
              <a:solidFill>
                <a:srgbClr val="F7B9B9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6204292" y="2220260"/>
              <a:ext cx="2768145" cy="560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先算小括号里的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59400" y="4727756"/>
            <a:ext cx="4142105" cy="603250"/>
            <a:chOff x="4196257" y="3092741"/>
            <a:chExt cx="3443946" cy="579896"/>
          </a:xfrm>
        </p:grpSpPr>
        <p:sp>
          <p:nvSpPr>
            <p:cNvPr id="30" name="文本框 29"/>
            <p:cNvSpPr txBox="1"/>
            <p:nvPr/>
          </p:nvSpPr>
          <p:spPr>
            <a:xfrm>
              <a:off x="4811773" y="3092741"/>
              <a:ext cx="2704789" cy="560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最后算括号外的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4831932" y="3107391"/>
              <a:ext cx="2808271" cy="565246"/>
            </a:xfrm>
            <a:prstGeom prst="rect">
              <a:avLst/>
            </a:prstGeom>
            <a:noFill/>
            <a:ln w="254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直接箭头连接符 31"/>
            <p:cNvCxnSpPr/>
            <p:nvPr/>
          </p:nvCxnSpPr>
          <p:spPr>
            <a:xfrm>
              <a:off x="4196257" y="3289121"/>
              <a:ext cx="542225" cy="0"/>
            </a:xfrm>
            <a:prstGeom prst="straightConnector1">
              <a:avLst/>
            </a:prstGeom>
            <a:ln w="57150">
              <a:solidFill>
                <a:srgbClr val="F7B9B9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5365115" y="3969965"/>
            <a:ext cx="4135756" cy="631826"/>
            <a:chOff x="5421242" y="2709984"/>
            <a:chExt cx="3438667" cy="607365"/>
          </a:xfrm>
        </p:grpSpPr>
        <p:sp>
          <p:nvSpPr>
            <p:cNvPr id="34" name="矩形 33"/>
            <p:cNvSpPr/>
            <p:nvPr/>
          </p:nvSpPr>
          <p:spPr>
            <a:xfrm>
              <a:off x="6070117" y="2730128"/>
              <a:ext cx="2789791" cy="587221"/>
            </a:xfrm>
            <a:prstGeom prst="rect">
              <a:avLst/>
            </a:prstGeom>
            <a:noFill/>
            <a:ln w="25400">
              <a:solidFill>
                <a:schemeClr val="accent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5421242" y="2973126"/>
              <a:ext cx="538001" cy="0"/>
            </a:xfrm>
            <a:prstGeom prst="straightConnector1">
              <a:avLst/>
            </a:prstGeom>
            <a:ln w="57150">
              <a:solidFill>
                <a:srgbClr val="F7B9B9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6123970" y="2709984"/>
              <a:ext cx="2735939" cy="560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再算中括号里的</a:t>
              </a:r>
            </a:p>
          </p:txBody>
        </p:sp>
      </p:grpSp>
      <p:sp>
        <p:nvSpPr>
          <p:cNvPr id="37" name="TextBox 41"/>
          <p:cNvSpPr txBox="1"/>
          <p:nvPr/>
        </p:nvSpPr>
        <p:spPr>
          <a:xfrm>
            <a:off x="1762125" y="5296535"/>
            <a:ext cx="98336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一个算式里，既有小括号，又有中括号，要先算小括号里面的，再算中括号里面的。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4" name="TextBox 14"/>
          <p:cNvSpPr txBox="1"/>
          <p:nvPr/>
        </p:nvSpPr>
        <p:spPr>
          <a:xfrm>
            <a:off x="1762125" y="1762125"/>
            <a:ext cx="45192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96÷[35-(98-87)]</a:t>
            </a:r>
          </a:p>
        </p:txBody>
      </p:sp>
      <p:sp>
        <p:nvSpPr>
          <p:cNvPr id="5" name="矩形 4"/>
          <p:cNvSpPr/>
          <p:nvPr/>
        </p:nvSpPr>
        <p:spPr>
          <a:xfrm>
            <a:off x="4762395" y="596147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84" name="TextBox 14"/>
          <p:cNvSpPr txBox="1"/>
          <p:nvPr/>
        </p:nvSpPr>
        <p:spPr>
          <a:xfrm>
            <a:off x="6731000" y="1762125"/>
            <a:ext cx="46882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1450÷[2×(16+9)]</a:t>
            </a:r>
          </a:p>
        </p:txBody>
      </p:sp>
      <p:sp>
        <p:nvSpPr>
          <p:cNvPr id="45" name="TextBox 14"/>
          <p:cNvSpPr txBox="1"/>
          <p:nvPr/>
        </p:nvSpPr>
        <p:spPr>
          <a:xfrm>
            <a:off x="1361496" y="2998197"/>
            <a:ext cx="331236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=96÷[35-11]</a:t>
            </a:r>
          </a:p>
        </p:txBody>
      </p:sp>
      <p:sp>
        <p:nvSpPr>
          <p:cNvPr id="46" name="TextBox 14"/>
          <p:cNvSpPr txBox="1"/>
          <p:nvPr/>
        </p:nvSpPr>
        <p:spPr>
          <a:xfrm>
            <a:off x="1361495" y="4132932"/>
            <a:ext cx="331236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=96÷24</a:t>
            </a:r>
          </a:p>
        </p:txBody>
      </p:sp>
      <p:sp>
        <p:nvSpPr>
          <p:cNvPr id="47" name="TextBox 14"/>
          <p:cNvSpPr txBox="1"/>
          <p:nvPr/>
        </p:nvSpPr>
        <p:spPr>
          <a:xfrm>
            <a:off x="1361495" y="5268049"/>
            <a:ext cx="331236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</a:t>
            </a:r>
          </a:p>
        </p:txBody>
      </p:sp>
      <p:sp>
        <p:nvSpPr>
          <p:cNvPr id="48" name="Line 17"/>
          <p:cNvSpPr>
            <a:spLocks noChangeShapeType="1"/>
          </p:cNvSpPr>
          <p:nvPr/>
        </p:nvSpPr>
        <p:spPr bwMode="auto">
          <a:xfrm>
            <a:off x="3879850" y="2569845"/>
            <a:ext cx="1635760" cy="635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Line 17"/>
          <p:cNvSpPr>
            <a:spLocks noChangeShapeType="1"/>
          </p:cNvSpPr>
          <p:nvPr/>
        </p:nvSpPr>
        <p:spPr bwMode="auto">
          <a:xfrm>
            <a:off x="2797175" y="3887470"/>
            <a:ext cx="1763395" cy="635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TextBox 14"/>
          <p:cNvSpPr txBox="1"/>
          <p:nvPr/>
        </p:nvSpPr>
        <p:spPr>
          <a:xfrm>
            <a:off x="6515100" y="3011170"/>
            <a:ext cx="43091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=1450÷[2×25]</a:t>
            </a:r>
          </a:p>
        </p:txBody>
      </p:sp>
      <p:sp>
        <p:nvSpPr>
          <p:cNvPr id="54" name="TextBox 14"/>
          <p:cNvSpPr txBox="1"/>
          <p:nvPr/>
        </p:nvSpPr>
        <p:spPr>
          <a:xfrm>
            <a:off x="6515224" y="4139828"/>
            <a:ext cx="331236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=1450÷50</a:t>
            </a:r>
          </a:p>
        </p:txBody>
      </p:sp>
      <p:sp>
        <p:nvSpPr>
          <p:cNvPr id="55" name="TextBox 14"/>
          <p:cNvSpPr txBox="1"/>
          <p:nvPr/>
        </p:nvSpPr>
        <p:spPr>
          <a:xfrm>
            <a:off x="6515224" y="5267960"/>
            <a:ext cx="331236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=29</a:t>
            </a:r>
          </a:p>
        </p:txBody>
      </p:sp>
      <p:sp>
        <p:nvSpPr>
          <p:cNvPr id="56" name="Line 17"/>
          <p:cNvSpPr>
            <a:spLocks noChangeShapeType="1"/>
          </p:cNvSpPr>
          <p:nvPr/>
        </p:nvSpPr>
        <p:spPr bwMode="auto">
          <a:xfrm>
            <a:off x="9290685" y="2557145"/>
            <a:ext cx="1534160" cy="635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Line 17"/>
          <p:cNvSpPr>
            <a:spLocks noChangeShapeType="1"/>
          </p:cNvSpPr>
          <p:nvPr/>
        </p:nvSpPr>
        <p:spPr bwMode="auto">
          <a:xfrm>
            <a:off x="8479155" y="3868420"/>
            <a:ext cx="1686560" cy="635"/>
          </a:xfrm>
          <a:prstGeom prst="line">
            <a:avLst/>
          </a:prstGeom>
          <a:noFill/>
          <a:ln w="254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 bldLvl="0" animBg="1"/>
      <p:bldP spid="51" grpId="0" bldLvl="0" animBg="1"/>
      <p:bldP spid="53" grpId="0"/>
      <p:bldP spid="54" grpId="0"/>
      <p:bldP spid="55" grpId="0"/>
      <p:bldP spid="56" grpId="0" bldLvl="0" animBg="1"/>
      <p:bldP spid="5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1.完成教材第9页“做一做”。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1542069" y="1796402"/>
            <a:ext cx="9108504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下面各题的运算顺序</a:t>
            </a:r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再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计算。</a:t>
            </a:r>
            <a:endParaRPr lang="zh-CN" altLang="en-US"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47066" y="2886269"/>
            <a:ext cx="37998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360÷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70-4×16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135298" y="3450139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785909" y="3606349"/>
            <a:ext cx="34417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=360÷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70-64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89861" y="4377532"/>
            <a:ext cx="17386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=360÷6</a:t>
            </a:r>
          </a:p>
        </p:txBody>
      </p:sp>
      <p:sp>
        <p:nvSpPr>
          <p:cNvPr id="21" name="矩形 20"/>
          <p:cNvSpPr/>
          <p:nvPr/>
        </p:nvSpPr>
        <p:spPr>
          <a:xfrm>
            <a:off x="1816499" y="5034315"/>
            <a:ext cx="9607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=60</a:t>
            </a:r>
          </a:p>
        </p:txBody>
      </p:sp>
      <p:sp>
        <p:nvSpPr>
          <p:cNvPr id="10" name="矩形 9"/>
          <p:cNvSpPr/>
          <p:nvPr/>
        </p:nvSpPr>
        <p:spPr>
          <a:xfrm>
            <a:off x="6707006" y="2882786"/>
            <a:ext cx="41973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158×[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27+54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÷9 ]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390065" y="3446656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445849" y="3602866"/>
            <a:ext cx="29083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=158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×[81÷9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</a:p>
        </p:txBody>
      </p:sp>
      <p:sp>
        <p:nvSpPr>
          <p:cNvPr id="13" name="矩形 12"/>
          <p:cNvSpPr/>
          <p:nvPr/>
        </p:nvSpPr>
        <p:spPr>
          <a:xfrm>
            <a:off x="6449801" y="4374049"/>
            <a:ext cx="18586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158×9 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51599" y="5030832"/>
            <a:ext cx="14370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=1422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12" grpId="0"/>
      <p:bldP spid="13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2.完成教材第11页练习三第3题。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744946" y="1917684"/>
            <a:ext cx="572412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下面各题，看谁做得都对。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636857" y="2837356"/>
            <a:ext cx="21526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72-4×6÷3</a:t>
            </a:r>
          </a:p>
        </p:txBody>
      </p:sp>
      <p:sp>
        <p:nvSpPr>
          <p:cNvPr id="15" name="矩形 14"/>
          <p:cNvSpPr/>
          <p:nvPr/>
        </p:nvSpPr>
        <p:spPr>
          <a:xfrm>
            <a:off x="1380145" y="3579510"/>
            <a:ext cx="21526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72-24÷3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79652" y="4321691"/>
            <a:ext cx="137477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72-8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80049" y="5063872"/>
            <a:ext cx="9607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=64</a:t>
            </a:r>
          </a:p>
        </p:txBody>
      </p:sp>
      <p:sp>
        <p:nvSpPr>
          <p:cNvPr id="9" name="矩形 8"/>
          <p:cNvSpPr/>
          <p:nvPr/>
        </p:nvSpPr>
        <p:spPr>
          <a:xfrm>
            <a:off x="4437370" y="2837329"/>
            <a:ext cx="29654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72-4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×6÷3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2565" y="3583776"/>
            <a:ext cx="2040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=68×6÷3</a:t>
            </a:r>
          </a:p>
        </p:txBody>
      </p:sp>
      <p:sp>
        <p:nvSpPr>
          <p:cNvPr id="26" name="矩形 25"/>
          <p:cNvSpPr/>
          <p:nvPr/>
        </p:nvSpPr>
        <p:spPr>
          <a:xfrm>
            <a:off x="4502707" y="4310717"/>
            <a:ext cx="17386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=408÷3</a:t>
            </a:r>
          </a:p>
        </p:txBody>
      </p:sp>
      <p:sp>
        <p:nvSpPr>
          <p:cNvPr id="27" name="矩形 26"/>
          <p:cNvSpPr/>
          <p:nvPr/>
        </p:nvSpPr>
        <p:spPr>
          <a:xfrm>
            <a:off x="4502469" y="5037658"/>
            <a:ext cx="1198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=136</a:t>
            </a:r>
          </a:p>
        </p:txBody>
      </p:sp>
      <p:sp>
        <p:nvSpPr>
          <p:cNvPr id="2" name="矩形 1"/>
          <p:cNvSpPr/>
          <p:nvPr/>
        </p:nvSpPr>
        <p:spPr>
          <a:xfrm>
            <a:off x="8050381" y="2837041"/>
            <a:ext cx="37782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72-4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6÷3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65322" y="3573051"/>
            <a:ext cx="1426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68×2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65322" y="4309517"/>
            <a:ext cx="1015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=136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0" grpId="0"/>
      <p:bldP spid="26" grpId="0"/>
      <p:bldP spid="27" grpId="0"/>
      <p:bldP spid="28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2.完成教材第11页练习三第3题。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744946" y="1917684"/>
            <a:ext cx="572412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下面各题，看谁做得都对。</a:t>
            </a:r>
          </a:p>
        </p:txBody>
      </p:sp>
      <p:sp>
        <p:nvSpPr>
          <p:cNvPr id="3" name="矩形 2"/>
          <p:cNvSpPr/>
          <p:nvPr/>
        </p:nvSpPr>
        <p:spPr>
          <a:xfrm>
            <a:off x="230813" y="2707154"/>
            <a:ext cx="32175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6000÷75-60-10</a:t>
            </a:r>
          </a:p>
        </p:txBody>
      </p:sp>
      <p:sp>
        <p:nvSpPr>
          <p:cNvPr id="29" name="矩形 28"/>
          <p:cNvSpPr/>
          <p:nvPr/>
        </p:nvSpPr>
        <p:spPr>
          <a:xfrm>
            <a:off x="-107814" y="3557285"/>
            <a:ext cx="22650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=80-60-10</a:t>
            </a:r>
          </a:p>
        </p:txBody>
      </p:sp>
      <p:sp>
        <p:nvSpPr>
          <p:cNvPr id="4" name="矩形 3"/>
          <p:cNvSpPr/>
          <p:nvPr/>
        </p:nvSpPr>
        <p:spPr>
          <a:xfrm>
            <a:off x="-107672" y="4407416"/>
            <a:ext cx="16129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=20-10</a:t>
            </a:r>
          </a:p>
        </p:txBody>
      </p:sp>
      <p:sp>
        <p:nvSpPr>
          <p:cNvPr id="31" name="矩形 30"/>
          <p:cNvSpPr/>
          <p:nvPr/>
        </p:nvSpPr>
        <p:spPr>
          <a:xfrm>
            <a:off x="-107704" y="5257726"/>
            <a:ext cx="9607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</a:t>
            </a:r>
          </a:p>
        </p:txBody>
      </p:sp>
      <p:sp>
        <p:nvSpPr>
          <p:cNvPr id="32" name="矩形 31"/>
          <p:cNvSpPr/>
          <p:nvPr/>
        </p:nvSpPr>
        <p:spPr>
          <a:xfrm>
            <a:off x="3693751" y="2695724"/>
            <a:ext cx="40303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6000÷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75-60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70053" y="2706995"/>
            <a:ext cx="43021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6000÷[75-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60-10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79274" y="3557106"/>
            <a:ext cx="28670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=6000÷15-10</a:t>
            </a:r>
          </a:p>
        </p:txBody>
      </p:sp>
      <p:sp>
        <p:nvSpPr>
          <p:cNvPr id="35" name="矩形 34"/>
          <p:cNvSpPr/>
          <p:nvPr/>
        </p:nvSpPr>
        <p:spPr>
          <a:xfrm>
            <a:off x="3437506" y="4418667"/>
            <a:ext cx="18510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=400-10</a:t>
            </a:r>
          </a:p>
        </p:txBody>
      </p:sp>
      <p:sp>
        <p:nvSpPr>
          <p:cNvPr id="36" name="矩形 35"/>
          <p:cNvSpPr/>
          <p:nvPr/>
        </p:nvSpPr>
        <p:spPr>
          <a:xfrm>
            <a:off x="3479384" y="5261992"/>
            <a:ext cx="1198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=390</a:t>
            </a:r>
          </a:p>
        </p:txBody>
      </p:sp>
      <p:sp>
        <p:nvSpPr>
          <p:cNvPr id="37" name="矩形 36"/>
          <p:cNvSpPr/>
          <p:nvPr/>
        </p:nvSpPr>
        <p:spPr>
          <a:xfrm>
            <a:off x="7738636" y="3557126"/>
            <a:ext cx="31388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=6000÷[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75-50]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724173" y="4407257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6000÷25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739058" y="5257567"/>
            <a:ext cx="1198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" grpId="0"/>
      <p:bldP spid="31" grpId="0"/>
      <p:bldP spid="5" grpId="0"/>
      <p:bldP spid="35" grpId="0"/>
      <p:bldP spid="36" grpId="0"/>
      <p:bldP spid="37" grpId="0"/>
      <p:bldP spid="38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22" name="圆角矩形 21"/>
          <p:cNvSpPr/>
          <p:nvPr/>
        </p:nvSpPr>
        <p:spPr>
          <a:xfrm>
            <a:off x="1651000" y="1908810"/>
            <a:ext cx="9337040" cy="88265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没有括号，先算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乘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，再算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加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减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651000" y="3473450"/>
            <a:ext cx="9336405" cy="156781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在一个算式里,既有小括号又有中括号,要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先算小括号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里面的,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再算中括号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里面的。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教材第11页练习二第2题。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294025" y="2020471"/>
            <a:ext cx="25057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1)7×2+30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75277" y="2020471"/>
            <a:ext cx="290004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(2)175-25×4</a:t>
            </a:r>
          </a:p>
        </p:txBody>
      </p:sp>
      <p:sp>
        <p:nvSpPr>
          <p:cNvPr id="9" name="矩形 8"/>
          <p:cNvSpPr/>
          <p:nvPr/>
        </p:nvSpPr>
        <p:spPr>
          <a:xfrm>
            <a:off x="2291560" y="4096509"/>
            <a:ext cx="25057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(3)40÷4+6</a:t>
            </a:r>
          </a:p>
        </p:txBody>
      </p:sp>
      <p:sp>
        <p:nvSpPr>
          <p:cNvPr id="10" name="矩形 9"/>
          <p:cNvSpPr/>
          <p:nvPr/>
        </p:nvSpPr>
        <p:spPr>
          <a:xfrm>
            <a:off x="6863520" y="4096509"/>
            <a:ext cx="263207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(4)48-18÷2</a:t>
            </a:r>
          </a:p>
        </p:txBody>
      </p:sp>
      <p:sp>
        <p:nvSpPr>
          <p:cNvPr id="11" name="矩形 10"/>
          <p:cNvSpPr/>
          <p:nvPr/>
        </p:nvSpPr>
        <p:spPr>
          <a:xfrm>
            <a:off x="840105" y="1247775"/>
            <a:ext cx="82245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说说下面各题的运算顺序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并计算出来。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885440" y="2668270"/>
            <a:ext cx="9944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229744" y="2668543"/>
            <a:ext cx="193294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=14+30</a:t>
            </a:r>
          </a:p>
        </p:txBody>
      </p:sp>
      <p:sp>
        <p:nvSpPr>
          <p:cNvPr id="47" name="矩形 46"/>
          <p:cNvSpPr/>
          <p:nvPr/>
        </p:nvSpPr>
        <p:spPr>
          <a:xfrm>
            <a:off x="2214347" y="3244607"/>
            <a:ext cx="10579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=44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8540750" y="2668270"/>
            <a:ext cx="12573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7126288" y="2668543"/>
            <a:ext cx="232727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=175-100</a:t>
            </a:r>
          </a:p>
        </p:txBody>
      </p:sp>
      <p:sp>
        <p:nvSpPr>
          <p:cNvPr id="50" name="矩形 49"/>
          <p:cNvSpPr/>
          <p:nvPr/>
        </p:nvSpPr>
        <p:spPr>
          <a:xfrm>
            <a:off x="7110891" y="3244607"/>
            <a:ext cx="10579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=75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3011805" y="4780280"/>
            <a:ext cx="107124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498394" y="4780471"/>
            <a:ext cx="166497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=10+6</a:t>
            </a:r>
          </a:p>
        </p:txBody>
      </p:sp>
      <p:sp>
        <p:nvSpPr>
          <p:cNvPr id="53" name="矩形 52"/>
          <p:cNvSpPr/>
          <p:nvPr/>
        </p:nvSpPr>
        <p:spPr>
          <a:xfrm>
            <a:off x="2482997" y="5356535"/>
            <a:ext cx="10579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=16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8324850" y="4780280"/>
            <a:ext cx="12395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6857669" y="4828783"/>
            <a:ext cx="152336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=48-9</a:t>
            </a:r>
          </a:p>
        </p:txBody>
      </p:sp>
      <p:sp>
        <p:nvSpPr>
          <p:cNvPr id="56" name="矩形 55"/>
          <p:cNvSpPr/>
          <p:nvPr/>
        </p:nvSpPr>
        <p:spPr>
          <a:xfrm>
            <a:off x="6842272" y="5404847"/>
            <a:ext cx="10579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=39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7" grpId="0"/>
      <p:bldP spid="49" grpId="0"/>
      <p:bldP spid="50" grpId="0"/>
      <p:bldP spid="52" grpId="0"/>
      <p:bldP spid="53" grpId="0"/>
      <p:bldP spid="55" grpId="0"/>
      <p:bldP spid="5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0" name="TextBox 14"/>
          <p:cNvSpPr txBox="1"/>
          <p:nvPr/>
        </p:nvSpPr>
        <p:spPr>
          <a:xfrm>
            <a:off x="1392610" y="1465554"/>
            <a:ext cx="2520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40+40÷8</a:t>
            </a:r>
          </a:p>
        </p:txBody>
      </p:sp>
      <p:sp>
        <p:nvSpPr>
          <p:cNvPr id="3" name="TextBox 14"/>
          <p:cNvSpPr txBox="1"/>
          <p:nvPr/>
        </p:nvSpPr>
        <p:spPr>
          <a:xfrm>
            <a:off x="5087645" y="471807"/>
            <a:ext cx="2016224" cy="64516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口算比赛</a:t>
            </a:r>
          </a:p>
        </p:txBody>
      </p:sp>
      <p:sp>
        <p:nvSpPr>
          <p:cNvPr id="4" name="TextBox 14"/>
          <p:cNvSpPr txBox="1"/>
          <p:nvPr/>
        </p:nvSpPr>
        <p:spPr>
          <a:xfrm>
            <a:off x="6562215" y="1464517"/>
            <a:ext cx="151216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32×4</a:t>
            </a:r>
          </a:p>
        </p:txBody>
      </p:sp>
      <p:sp>
        <p:nvSpPr>
          <p:cNvPr id="5" name="TextBox 14"/>
          <p:cNvSpPr txBox="1"/>
          <p:nvPr/>
        </p:nvSpPr>
        <p:spPr>
          <a:xfrm>
            <a:off x="1392555" y="2475865"/>
            <a:ext cx="26809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180÷9+7</a:t>
            </a:r>
          </a:p>
        </p:txBody>
      </p:sp>
      <p:sp>
        <p:nvSpPr>
          <p:cNvPr id="6" name="矩形 5"/>
          <p:cNvSpPr/>
          <p:nvPr/>
        </p:nvSpPr>
        <p:spPr>
          <a:xfrm>
            <a:off x="1176454" y="3308940"/>
            <a:ext cx="302700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125÷25×4</a:t>
            </a:r>
            <a:endParaRPr lang="en-US" altLang="zh-CN" sz="3600" dirty="0" smtClean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78895" y="2481580"/>
            <a:ext cx="22529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5×6×7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3468906" y="1465792"/>
            <a:ext cx="115212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=45</a:t>
            </a:r>
          </a:p>
        </p:txBody>
      </p:sp>
      <p:sp>
        <p:nvSpPr>
          <p:cNvPr id="12" name="TextBox 14"/>
          <p:cNvSpPr txBox="1"/>
          <p:nvPr/>
        </p:nvSpPr>
        <p:spPr>
          <a:xfrm>
            <a:off x="7796530" y="1465580"/>
            <a:ext cx="1500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=128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3469288" y="2465125"/>
            <a:ext cx="115212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=27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145145" y="2485390"/>
            <a:ext cx="14185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36011" y="3309205"/>
            <a:ext cx="115212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=20</a:t>
            </a:r>
          </a:p>
        </p:txBody>
      </p:sp>
      <p:sp>
        <p:nvSpPr>
          <p:cNvPr id="8" name="矩形 7"/>
          <p:cNvSpPr/>
          <p:nvPr/>
        </p:nvSpPr>
        <p:spPr>
          <a:xfrm>
            <a:off x="992505" y="4225290"/>
            <a:ext cx="1172019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发现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没有括号的算式里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先算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3600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zh-CN" sz="36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),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后算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 </a:t>
            </a:r>
            <a:r>
              <a:rPr lang="zh-CN" altLang="zh-CN" sz="36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3090" y="5219065"/>
            <a:ext cx="168719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乘除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法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44735" y="5219065"/>
            <a:ext cx="188023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加减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法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8" grpId="0"/>
      <p:bldP spid="9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7" name="TextBox 14"/>
          <p:cNvSpPr txBox="1"/>
          <p:nvPr/>
        </p:nvSpPr>
        <p:spPr>
          <a:xfrm>
            <a:off x="118745" y="1450975"/>
            <a:ext cx="118827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某植物园上午有游客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180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下午有游客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270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如果每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位游客需要一名保洁员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那么下午比上午多派几名保洁员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5088280" y="493397"/>
            <a:ext cx="2016224" cy="64516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</a:p>
        </p:txBody>
      </p:sp>
      <p:sp>
        <p:nvSpPr>
          <p:cNvPr id="21" name="矩形 20"/>
          <p:cNvSpPr/>
          <p:nvPr/>
        </p:nvSpPr>
        <p:spPr>
          <a:xfrm>
            <a:off x="1491615" y="3773805"/>
            <a:ext cx="1531620" cy="645160"/>
          </a:xfrm>
          <a:prstGeom prst="rect">
            <a:avLst/>
          </a:prstGeom>
          <a:gradFill>
            <a:gsLst>
              <a:gs pos="100000">
                <a:srgbClr val="96EED3"/>
              </a:gs>
              <a:gs pos="0">
                <a:srgbClr val="F5F4E0"/>
              </a:gs>
            </a:gsLst>
            <a:lin scaled="1"/>
          </a:gradFill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列式</a:t>
            </a:r>
          </a:p>
        </p:txBody>
      </p:sp>
      <p:sp>
        <p:nvSpPr>
          <p:cNvPr id="22" name="矩形 21"/>
          <p:cNvSpPr/>
          <p:nvPr/>
        </p:nvSpPr>
        <p:spPr>
          <a:xfrm>
            <a:off x="5217041" y="3767229"/>
            <a:ext cx="432076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270÷30-180÷30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29436" y="4941892"/>
            <a:ext cx="395462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(270-180)÷30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49678" y="3773886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方法一：</a:t>
            </a:r>
          </a:p>
        </p:txBody>
      </p:sp>
      <p:sp>
        <p:nvSpPr>
          <p:cNvPr id="25" name="矩形 24"/>
          <p:cNvSpPr/>
          <p:nvPr/>
        </p:nvSpPr>
        <p:spPr>
          <a:xfrm>
            <a:off x="3450190" y="4942180"/>
            <a:ext cx="201168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方法二：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611120" y="1197610"/>
            <a:ext cx="8629650" cy="3678555"/>
            <a:chOff x="6969" y="2331"/>
            <a:chExt cx="13590" cy="5793"/>
          </a:xfrm>
        </p:grpSpPr>
        <p:sp>
          <p:nvSpPr>
            <p:cNvPr id="12" name="AutoShape 3"/>
            <p:cNvSpPr/>
            <p:nvPr/>
          </p:nvSpPr>
          <p:spPr>
            <a:xfrm>
              <a:off x="6969" y="2331"/>
              <a:ext cx="9539" cy="2542"/>
            </a:xfrm>
            <a:prstGeom prst="wedgeRoundRectCallout">
              <a:avLst>
                <a:gd name="adj1" fmla="val 58195"/>
                <a:gd name="adj2" fmla="val 55602"/>
                <a:gd name="adj3" fmla="val 16667"/>
              </a:avLst>
            </a:prstGeom>
            <a:solidFill>
              <a:srgbClr val="FFF3CD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000" tIns="46800" rIns="90000" bIns="46800"/>
            <a:lstStyle/>
            <a:p>
              <a:pPr latinLnBrk="1">
                <a:lnSpc>
                  <a:spcPct val="150000"/>
                </a:lnSpc>
                <a:spcBef>
                  <a:spcPts val="5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在既有加减法又有乘除法的算式里,先算什么,后算什么?</a:t>
              </a:r>
            </a:p>
          </p:txBody>
        </p:sp>
        <p:pic>
          <p:nvPicPr>
            <p:cNvPr id="15" name="图片 14" descr="小绿人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768" y="3566"/>
              <a:ext cx="4791" cy="4558"/>
            </a:xfrm>
            <a:prstGeom prst="rect">
              <a:avLst/>
            </a:prstGeom>
          </p:spPr>
        </p:pic>
      </p:grpSp>
      <p:sp>
        <p:nvSpPr>
          <p:cNvPr id="50" name="TextBox 14"/>
          <p:cNvSpPr txBox="1"/>
          <p:nvPr/>
        </p:nvSpPr>
        <p:spPr>
          <a:xfrm>
            <a:off x="3369310" y="3985895"/>
            <a:ext cx="4440555" cy="645160"/>
          </a:xfrm>
          <a:prstGeom prst="rect">
            <a:avLst/>
          </a:prstGeom>
          <a:gradFill>
            <a:gsLst>
              <a:gs pos="82000">
                <a:srgbClr val="B0EEF9"/>
              </a:gs>
              <a:gs pos="47000">
                <a:srgbClr val="FDC8F4"/>
              </a:gs>
              <a:gs pos="73000">
                <a:srgbClr val="B2FBB6"/>
              </a:gs>
              <a:gs pos="63000">
                <a:srgbClr val="F4FCB3"/>
              </a:gs>
              <a:gs pos="99000">
                <a:srgbClr val="E6B0FB"/>
              </a:gs>
            </a:gsLst>
            <a:lin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先算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乘除</a:t>
            </a:r>
            <a:r>
              <a:rPr lang="zh-CN" altLang="en-US" sz="36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,后算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加减</a:t>
            </a:r>
            <a:r>
              <a:rPr lang="zh-CN" altLang="en-US" sz="36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688975" y="1438910"/>
            <a:ext cx="89598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计算</a:t>
            </a:r>
            <a:r>
              <a:rPr lang="en-US" altLang="zh-CN" sz="36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96÷12</a:t>
            </a:r>
            <a:r>
              <a:rPr lang="zh-CN" altLang="en-US" sz="36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4×2</a:t>
            </a:r>
            <a:r>
              <a:rPr lang="zh-CN" altLang="en-US" sz="36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，说一说运算的顺序。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1061085" y="2308860"/>
            <a:ext cx="4201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96÷12 + 4×2</a:t>
            </a:r>
          </a:p>
        </p:txBody>
      </p:sp>
      <p:cxnSp>
        <p:nvCxnSpPr>
          <p:cNvPr id="208" name="直接连接符 207"/>
          <p:cNvCxnSpPr/>
          <p:nvPr/>
        </p:nvCxnSpPr>
        <p:spPr>
          <a:xfrm>
            <a:off x="1060450" y="3015615"/>
            <a:ext cx="1638300" cy="0"/>
          </a:xfrm>
          <a:prstGeom prst="line">
            <a:avLst/>
          </a:prstGeom>
          <a:ln w="222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/>
          <p:nvPr/>
        </p:nvCxnSpPr>
        <p:spPr>
          <a:xfrm>
            <a:off x="3387090" y="3015615"/>
            <a:ext cx="1076960" cy="0"/>
          </a:xfrm>
          <a:prstGeom prst="line">
            <a:avLst/>
          </a:prstGeom>
          <a:ln w="222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文本框 209"/>
          <p:cNvSpPr txBox="1"/>
          <p:nvPr/>
        </p:nvSpPr>
        <p:spPr>
          <a:xfrm>
            <a:off x="1523168" y="3714175"/>
            <a:ext cx="71165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</a:p>
        </p:txBody>
      </p:sp>
      <p:sp>
        <p:nvSpPr>
          <p:cNvPr id="211" name="文本框 210"/>
          <p:cNvSpPr txBox="1"/>
          <p:nvPr/>
        </p:nvSpPr>
        <p:spPr>
          <a:xfrm>
            <a:off x="3557283" y="3714004"/>
            <a:ext cx="71165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</a:p>
        </p:txBody>
      </p:sp>
      <p:sp>
        <p:nvSpPr>
          <p:cNvPr id="212" name="MH_Other_2"/>
          <p:cNvSpPr/>
          <p:nvPr>
            <p:custDataLst>
              <p:tags r:id="rId1"/>
            </p:custDataLst>
          </p:nvPr>
        </p:nvSpPr>
        <p:spPr>
          <a:xfrm rot="5400000">
            <a:off x="1567815" y="3123565"/>
            <a:ext cx="622935" cy="557530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37B5D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MH_Other_2"/>
          <p:cNvSpPr/>
          <p:nvPr>
            <p:custDataLst>
              <p:tags r:id="rId2"/>
            </p:custDataLst>
          </p:nvPr>
        </p:nvSpPr>
        <p:spPr>
          <a:xfrm rot="5400000">
            <a:off x="3521710" y="3126740"/>
            <a:ext cx="678180" cy="607060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37B5D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MH_Other_6"/>
          <p:cNvSpPr/>
          <p:nvPr>
            <p:custDataLst>
              <p:tags r:id="rId3"/>
            </p:custDataLst>
          </p:nvPr>
        </p:nvSpPr>
        <p:spPr>
          <a:xfrm rot="5400000">
            <a:off x="2780030" y="3416935"/>
            <a:ext cx="658495" cy="506095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40C2A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2805905" y="4020853"/>
            <a:ext cx="71165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</a:p>
        </p:txBody>
      </p:sp>
      <p:cxnSp>
        <p:nvCxnSpPr>
          <p:cNvPr id="216" name="直接连接符 215"/>
          <p:cNvCxnSpPr/>
          <p:nvPr/>
        </p:nvCxnSpPr>
        <p:spPr>
          <a:xfrm>
            <a:off x="2639695" y="4109720"/>
            <a:ext cx="846455" cy="0"/>
          </a:xfrm>
          <a:prstGeom prst="line">
            <a:avLst/>
          </a:prstGeom>
          <a:ln w="222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5563394" y="3012316"/>
            <a:ext cx="37338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40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8+8</a:t>
            </a: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5563394" y="3732396"/>
            <a:ext cx="29718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40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</a:p>
        </p:txBody>
      </p:sp>
      <p:sp>
        <p:nvSpPr>
          <p:cNvPr id="25" name="Text Box 20" descr="羊皮纸"/>
          <p:cNvSpPr txBox="1">
            <a:spLocks noChangeArrowheads="1"/>
          </p:cNvSpPr>
          <p:nvPr/>
        </p:nvSpPr>
        <p:spPr bwMode="auto">
          <a:xfrm>
            <a:off x="6046565" y="2273831"/>
            <a:ext cx="4465637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96÷12</a:t>
            </a:r>
            <a:r>
              <a:rPr lang="zh-CN" altLang="en-US" sz="40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40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4×2</a:t>
            </a:r>
          </a:p>
        </p:txBody>
      </p:sp>
      <p:pic>
        <p:nvPicPr>
          <p:cNvPr id="11" name="图片 10" descr="AFM$6~QV9``SK1$LW9T_FTH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4770" y="4452620"/>
            <a:ext cx="6915150" cy="178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4" grpId="0"/>
      <p:bldP spid="4" grpId="1"/>
      <p:bldP spid="210" grpId="0"/>
      <p:bldP spid="211" grpId="0"/>
      <p:bldP spid="212" grpId="0" bldLvl="0" animBg="1"/>
      <p:bldP spid="213" grpId="0" bldLvl="0" animBg="1"/>
      <p:bldP spid="214" grpId="0" bldLvl="0" animBg="1"/>
      <p:bldP spid="215" grpId="0"/>
      <p:bldP spid="5" grpId="0"/>
      <p:bldP spid="9" grpId="0"/>
      <p:bldP spid="2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TextBox 7"/>
          <p:cNvSpPr txBox="1"/>
          <p:nvPr/>
        </p:nvSpPr>
        <p:spPr>
          <a:xfrm>
            <a:off x="527050" y="1341120"/>
            <a:ext cx="98228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96÷12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＋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4×2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的基础上加个小括号，变成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96÷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＋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，运算顺序怎样？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" name="TextBox 25"/>
          <p:cNvSpPr txBox="1"/>
          <p:nvPr/>
        </p:nvSpPr>
        <p:spPr>
          <a:xfrm>
            <a:off x="640715" y="3131820"/>
            <a:ext cx="5121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12+4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032635" y="3933825"/>
            <a:ext cx="1758315" cy="0"/>
          </a:xfrm>
          <a:prstGeom prst="line">
            <a:avLst/>
          </a:prstGeom>
          <a:ln w="222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2585962" y="4532136"/>
            <a:ext cx="57606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87033" y="4422947"/>
            <a:ext cx="57606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</a:p>
        </p:txBody>
      </p:sp>
      <p:sp>
        <p:nvSpPr>
          <p:cNvPr id="43" name="MH_Other_2"/>
          <p:cNvSpPr/>
          <p:nvPr>
            <p:custDataLst>
              <p:tags r:id="rId1"/>
            </p:custDataLst>
          </p:nvPr>
        </p:nvSpPr>
        <p:spPr>
          <a:xfrm rot="5400000">
            <a:off x="2590165" y="4086860"/>
            <a:ext cx="642620" cy="526415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37B5D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MH_Other_2"/>
          <p:cNvSpPr/>
          <p:nvPr>
            <p:custDataLst>
              <p:tags r:id="rId2"/>
            </p:custDataLst>
          </p:nvPr>
        </p:nvSpPr>
        <p:spPr>
          <a:xfrm rot="5400000">
            <a:off x="716915" y="3991610"/>
            <a:ext cx="642620" cy="526415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37B5D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MH_Other_6"/>
          <p:cNvSpPr/>
          <p:nvPr>
            <p:custDataLst>
              <p:tags r:id="rId3"/>
            </p:custDataLst>
          </p:nvPr>
        </p:nvSpPr>
        <p:spPr>
          <a:xfrm rot="5400000">
            <a:off x="4118610" y="3991610"/>
            <a:ext cx="644525" cy="528320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40C2A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rgbClr val="FE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129335" y="4422571"/>
            <a:ext cx="57606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7217569" y="4724558"/>
            <a:ext cx="30988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4" name="Text Box 18"/>
          <p:cNvSpPr txBox="1">
            <a:spLocks noChangeArrowheads="1"/>
          </p:cNvSpPr>
          <p:nvPr/>
        </p:nvSpPr>
        <p:spPr bwMode="auto">
          <a:xfrm>
            <a:off x="5760244" y="3721258"/>
            <a:ext cx="37338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4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96÷16×2</a:t>
            </a:r>
          </a:p>
        </p:txBody>
      </p:sp>
      <p:sp>
        <p:nvSpPr>
          <p:cNvPr id="29715" name="Text Box 19"/>
          <p:cNvSpPr txBox="1">
            <a:spLocks noChangeArrowheads="1"/>
          </p:cNvSpPr>
          <p:nvPr/>
        </p:nvSpPr>
        <p:spPr bwMode="auto">
          <a:xfrm>
            <a:off x="5760244" y="4422933"/>
            <a:ext cx="29718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40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6×2</a:t>
            </a:r>
          </a:p>
        </p:txBody>
      </p:sp>
      <p:sp>
        <p:nvSpPr>
          <p:cNvPr id="29716" name="Text Box 20" descr="羊皮纸"/>
          <p:cNvSpPr txBox="1">
            <a:spLocks noChangeArrowheads="1"/>
          </p:cNvSpPr>
          <p:nvPr/>
        </p:nvSpPr>
        <p:spPr bwMode="auto">
          <a:xfrm>
            <a:off x="6240029" y="3051333"/>
            <a:ext cx="4465637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96÷</a:t>
            </a:r>
            <a:r>
              <a:rPr lang="zh-CN" altLang="en-US" sz="4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4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4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4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4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40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×2</a:t>
            </a:r>
          </a:p>
        </p:txBody>
      </p:sp>
      <p:sp>
        <p:nvSpPr>
          <p:cNvPr id="29717" name="Text Box 21"/>
          <p:cNvSpPr txBox="1">
            <a:spLocks noChangeArrowheads="1"/>
          </p:cNvSpPr>
          <p:nvPr/>
        </p:nvSpPr>
        <p:spPr bwMode="auto">
          <a:xfrm>
            <a:off x="5760244" y="5184933"/>
            <a:ext cx="29718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lang="en-US" altLang="zh-CN" sz="40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8414385" y="4344670"/>
            <a:ext cx="3943350" cy="2290445"/>
            <a:chOff x="15268" y="2227"/>
            <a:chExt cx="6210" cy="3607"/>
          </a:xfrm>
        </p:grpSpPr>
        <p:sp>
          <p:nvSpPr>
            <p:cNvPr id="49" name="AutoShape 3"/>
            <p:cNvSpPr/>
            <p:nvPr/>
          </p:nvSpPr>
          <p:spPr>
            <a:xfrm>
              <a:off x="15268" y="2227"/>
              <a:ext cx="3447" cy="1983"/>
            </a:xfrm>
            <a:prstGeom prst="wedgeRoundRectCallout">
              <a:avLst>
                <a:gd name="adj1" fmla="val 58195"/>
                <a:gd name="adj2" fmla="val 55602"/>
                <a:gd name="adj3" fmla="val 16667"/>
              </a:avLst>
            </a:prstGeom>
            <a:solidFill>
              <a:srgbClr val="FFF3CD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000" tIns="46800" rIns="90000" bIns="46800"/>
            <a:lstStyle/>
            <a:p>
              <a:pPr algn="ctr" eaLnBrk="1" hangingPunct="1"/>
              <a:r>
                <a:rPr lang="zh-CN" altLang="en-US" sz="32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要先算括号里面的。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50" name="图片 49" descr="小绿人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316" y="2825"/>
              <a:ext cx="3162" cy="300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34" grpId="1"/>
      <p:bldP spid="41" grpId="0"/>
      <p:bldP spid="42" grpId="0"/>
      <p:bldP spid="43" grpId="0" bldLvl="0" animBg="1"/>
      <p:bldP spid="44" grpId="0" bldLvl="0" animBg="1"/>
      <p:bldP spid="45" grpId="0" bldLvl="0" animBg="1"/>
      <p:bldP spid="46" grpId="0"/>
      <p:bldP spid="29714" grpId="0"/>
      <p:bldP spid="29715" grpId="0"/>
      <p:bldP spid="29716" grpId="0" autoUpdateAnimBg="0"/>
      <p:bldP spid="297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8114901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8114901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8114901"/>
  <p:tag name="MH_LIBRARY" val="GRAPHIC"/>
  <p:tag name="MH_TYPE" val="Other"/>
  <p:tag name="MH_ORDER" val="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8114901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8114901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8114901"/>
  <p:tag name="MH_LIBRARY" val="GRAPHIC"/>
  <p:tag name="MH_TYPE" val="Other"/>
  <p:tag name="MH_ORDER" val="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8114901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8114901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8114901"/>
  <p:tag name="MH_LIBRARY" val="GRAPHIC"/>
  <p:tag name="MH_TYPE" val="Other"/>
  <p:tag name="MH_ORDER" val="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8114901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8114901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8114901"/>
  <p:tag name="MH_LIBRARY" val="GRAPHIC"/>
  <p:tag name="MH_TYPE" val="Other"/>
  <p:tag name="MH_ORDER" val="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829</Words>
  <Application>Microsoft Office PowerPoint</Application>
  <PresentationFormat>自定义</PresentationFormat>
  <Paragraphs>134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2157</cp:revision>
  <dcterms:created xsi:type="dcterms:W3CDTF">2017-11-13T08:28:00Z</dcterms:created>
  <dcterms:modified xsi:type="dcterms:W3CDTF">2021-11-17T02:16:02Z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A49BED324A2C4D22A6B8F3CB12C692B4</vt:lpwstr>
  </property>
</Properties>
</file>